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35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1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7C160-CE3C-476E-8288-FAFCF1FBD87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7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14. </a:t>
            </a:r>
            <a:r>
              <a:rPr lang="ru-RU" sz="4800" dirty="0"/>
              <a:t>Лекция </a:t>
            </a:r>
            <a:r>
              <a:rPr lang="ru-RU" sz="4800" dirty="0" smtClean="0"/>
              <a:t>14 </a:t>
            </a:r>
            <a:r>
              <a:rPr lang="ru-RU" sz="4800" smtClean="0"/>
              <a:t/>
            </a:r>
            <a:br>
              <a:rPr lang="ru-RU" sz="4800" smtClean="0"/>
            </a:br>
            <a:r>
              <a:rPr lang="ru-RU" sz="4800" smtClean="0"/>
              <a:t>Д</a:t>
            </a:r>
            <a:r>
              <a:rPr lang="ru-RU" smtClean="0"/>
              <a:t>орожная </a:t>
            </a:r>
            <a:r>
              <a:rPr lang="ru-RU" dirty="0"/>
              <a:t>одежда жесткого типа и ее использование в городских условиях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4077"/>
            <a:ext cx="8496944" cy="1609344"/>
          </a:xfrm>
        </p:spPr>
        <p:txBody>
          <a:bodyPr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/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>Дородная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40414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Конструкции </a:t>
            </a:r>
            <a:r>
              <a:rPr lang="ru-RU" sz="2400" b="1" dirty="0">
                <a:solidFill>
                  <a:schemeClr val="tx1"/>
                </a:solidFill>
              </a:rPr>
              <a:t>поперечных профилей дорожных одежд. Спосо­бы устройства корыта; поправки.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Подготовка поверхности земляного полотна (дна корыта) к строительству дорожной одежды.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Назначение дополнительных слоев оснований и материалы, применяемые для их строительства. Технология строительства допол­нительных слоев оснований из различных материалов.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Контроль качества работ.</a:t>
            </a:r>
          </a:p>
        </p:txBody>
      </p:sp>
    </p:spTree>
    <p:extLst>
      <p:ext uri="{BB962C8B-B14F-4D97-AF65-F5344CB8AC3E}">
        <p14:creationId xmlns:p14="http://schemas.microsoft.com/office/powerpoint/2010/main" val="9430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622264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Дорожная одежда </a:t>
            </a:r>
            <a:r>
              <a:rPr lang="ru-RU" sz="2200" b="1" dirty="0" smtClean="0"/>
              <a:t>– это многослойная конструкция, предназначенная для распределения давления на грунт от действия транспортной нагрузки, обеспечивающая повышение сроков службы и транспортно-эксплуатационных показателей автомобильной дороги.</a:t>
            </a:r>
            <a:endParaRPr lang="ru-RU" sz="2200" b="1" dirty="0"/>
          </a:p>
          <a:p>
            <a:endParaRPr lang="ru-RU" sz="2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9144000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4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19" y="755975"/>
            <a:ext cx="7680960" cy="770182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1556792"/>
            <a:ext cx="8640960" cy="3168352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  <a:latin typeface="+mj-lt"/>
              </a:rPr>
              <a:t>Покрытие </a:t>
            </a:r>
            <a:r>
              <a:rPr lang="ru-RU" sz="2200" b="1" dirty="0"/>
              <a:t>- верхняя часть дорожной одежды, воспринимающая усилия от колес транспортных средств и подвергающаяся непосредственному воздействию атмосферных факторов.</a:t>
            </a:r>
          </a:p>
          <a:p>
            <a:r>
              <a:rPr lang="ru-RU" sz="2200" b="1" dirty="0"/>
              <a:t>По поверхности покрытия могут быть устроены слои </a:t>
            </a:r>
            <a:r>
              <a:rPr lang="ru-RU" sz="2200" b="1" dirty="0">
                <a:solidFill>
                  <a:srgbClr val="FF0000"/>
                </a:solidFill>
              </a:rPr>
              <a:t>поверхностных обработок </a:t>
            </a:r>
            <a:r>
              <a:rPr lang="ru-RU" sz="2200" b="1" dirty="0"/>
              <a:t>различного назначения (слои для повышения шероховатости, защитные слои и т.п.).</a:t>
            </a:r>
          </a:p>
          <a:p>
            <a:pPr marL="0" indent="0">
              <a:buNone/>
            </a:pPr>
            <a:endParaRPr lang="ru-RU" sz="2200" b="1" dirty="0" smtClean="0"/>
          </a:p>
          <a:p>
            <a:endParaRPr lang="ru-RU" sz="2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07" y="4221088"/>
            <a:ext cx="3923928" cy="2160240"/>
          </a:xfrm>
          <a:prstGeom prst="rect">
            <a:avLst/>
          </a:prstGeom>
        </p:spPr>
      </p:pic>
      <p:pic>
        <p:nvPicPr>
          <p:cNvPr id="1026" name="Picture 2" descr="E:\Материаловедение\ФОТО\щебень\ustroistvo-osnovany-i-pokryty-iz-chernogo-shchebn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3624503" cy="235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99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0582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478247"/>
          </a:xfrm>
        </p:spPr>
        <p:txBody>
          <a:bodyPr>
            <a:no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Основание </a:t>
            </a:r>
            <a:r>
              <a:rPr lang="ru-RU" sz="2200" b="1" dirty="0">
                <a:solidFill>
                  <a:schemeClr val="accent2"/>
                </a:solidFill>
              </a:rPr>
              <a:t>-</a:t>
            </a:r>
            <a:r>
              <a:rPr lang="ru-RU" sz="2200" b="1" dirty="0"/>
              <a:t> часть конструкции дорожной одежды, расположенная под покрытием и обеспечивающая совместно с покрытием перераспределение напряжений в конструкции и снижение их величины в грунте рабочего слоя земляного полотна (подстилающем грунте), а также морозоустойчивость и осушение конструкции.</a:t>
            </a:r>
          </a:p>
          <a:p>
            <a:r>
              <a:rPr lang="ru-RU" sz="2200" b="1" dirty="0"/>
              <a:t>Следует различать несущую часть основания (несущее основание) и дополнительные слои основания. Несущая часть основания должна обеспечивать прочность дорожной одежды и быть морозоустойчивой.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8520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iles.stroyinf.ru/Data1/49/49838/x05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64096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29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516" y="332656"/>
            <a:ext cx="7680960" cy="10582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90870"/>
            <a:ext cx="8712968" cy="4644169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chemeClr val="accent2"/>
                </a:solidFill>
              </a:rPr>
              <a:t>Дополнительные слои основания </a:t>
            </a:r>
            <a:r>
              <a:rPr lang="ru-RU" sz="2400" b="1" dirty="0"/>
              <a:t>- слои между несущим основанием и подстилающим </a:t>
            </a:r>
            <a:r>
              <a:rPr lang="ru-RU" sz="2400" b="1" dirty="0" smtClean="0"/>
              <a:t>грунтом. Предусматривают </a:t>
            </a:r>
            <a:r>
              <a:rPr lang="ru-RU" sz="2400" b="1" dirty="0"/>
              <a:t>при наличии неблагоприятных </a:t>
            </a:r>
            <a:r>
              <a:rPr lang="ru-RU" sz="2400" b="1" dirty="0" err="1"/>
              <a:t>погодно</a:t>
            </a:r>
            <a:r>
              <a:rPr lang="ru-RU" sz="2400" b="1" dirty="0"/>
              <a:t>-климатических и грунтово-гидрологических условий. </a:t>
            </a:r>
            <a:endParaRPr lang="ru-RU" sz="2400" b="1" dirty="0" smtClean="0"/>
          </a:p>
          <a:p>
            <a:r>
              <a:rPr lang="ru-RU" sz="2400" b="1" dirty="0" smtClean="0"/>
              <a:t>Эти </a:t>
            </a:r>
            <a:r>
              <a:rPr lang="ru-RU" sz="2400" b="1" dirty="0"/>
              <a:t>слои совместно с покрытием и </a:t>
            </a:r>
            <a:r>
              <a:rPr lang="ru-RU" sz="2400" b="1" dirty="0" smtClean="0"/>
              <a:t>основанием обеспечивают морозоустойчивость и дренирование </a:t>
            </a:r>
            <a:r>
              <a:rPr lang="ru-RU" sz="2400" b="1" dirty="0"/>
              <a:t>конструкции и </a:t>
            </a:r>
            <a:r>
              <a:rPr lang="ru-RU" sz="2400" b="1" dirty="0" smtClean="0"/>
              <a:t>создают </a:t>
            </a:r>
            <a:r>
              <a:rPr lang="ru-RU" sz="2400" b="1" dirty="0"/>
              <a:t>условия для снижения толщины вышележащих слоев из дорогостоящих материалов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В соответствии с основной функцией, которую выполняет дополнительный слой, его называют морозозащитным, </a:t>
            </a:r>
            <a:r>
              <a:rPr lang="ru-RU" sz="2400" b="1" dirty="0" smtClean="0"/>
              <a:t>теплоизолирующим, дренирующим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184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516" y="332656"/>
            <a:ext cx="7680960" cy="10582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90870"/>
            <a:ext cx="8712968" cy="4644169"/>
          </a:xfrm>
        </p:spPr>
        <p:txBody>
          <a:bodyPr>
            <a:noAutofit/>
          </a:bodyPr>
          <a:lstStyle/>
          <a:p>
            <a:r>
              <a:rPr lang="ru-RU" sz="2400" b="1" dirty="0"/>
              <a:t>К </a:t>
            </a:r>
            <a:r>
              <a:rPr lang="ru-RU" sz="2400" b="1" u="sng" dirty="0">
                <a:solidFill>
                  <a:schemeClr val="accent2"/>
                </a:solidFill>
              </a:rPr>
              <a:t>дополнительным слоям</a:t>
            </a:r>
            <a:r>
              <a:rPr lang="ru-RU" sz="2400" b="1" dirty="0"/>
              <a:t> и прослойкам относят также </a:t>
            </a:r>
            <a:r>
              <a:rPr lang="ru-RU" sz="2400" b="1" dirty="0" err="1"/>
              <a:t>гидро</a:t>
            </a:r>
            <a:r>
              <a:rPr lang="ru-RU" sz="2400" b="1" dirty="0"/>
              <a:t>- и </a:t>
            </a:r>
            <a:r>
              <a:rPr lang="ru-RU" sz="2400" b="1" dirty="0" err="1"/>
              <a:t>пароизолирующие</a:t>
            </a:r>
            <a:r>
              <a:rPr lang="ru-RU" sz="2400" b="1" dirty="0"/>
              <a:t>, </a:t>
            </a:r>
            <a:r>
              <a:rPr lang="ru-RU" sz="2400" b="1" dirty="0" err="1" smtClean="0"/>
              <a:t>капилляро</a:t>
            </a:r>
            <a:r>
              <a:rPr lang="ru-RU" sz="2400" b="1" dirty="0" smtClean="0"/>
              <a:t>-прерывающие</a:t>
            </a:r>
            <a:r>
              <a:rPr lang="ru-RU" sz="2400" b="1" dirty="0"/>
              <a:t>, </a:t>
            </a:r>
            <a:r>
              <a:rPr lang="ru-RU" sz="2400" b="1" dirty="0" smtClean="0"/>
              <a:t>противозаиливающие</a:t>
            </a:r>
            <a:r>
              <a:rPr lang="ru-RU" sz="2400" b="1" dirty="0"/>
              <a:t> </a:t>
            </a:r>
            <a:r>
              <a:rPr lang="ru-RU" sz="2400" b="1" dirty="0" smtClean="0"/>
              <a:t>слои.</a:t>
            </a:r>
          </a:p>
          <a:p>
            <a:r>
              <a:rPr lang="ru-RU" sz="2400" b="1" u="sng" dirty="0" smtClean="0">
                <a:solidFill>
                  <a:schemeClr val="accent2"/>
                </a:solidFill>
              </a:rPr>
              <a:t>Дополнительные </a:t>
            </a:r>
            <a:r>
              <a:rPr lang="ru-RU" sz="2400" b="1" u="sng" dirty="0">
                <a:solidFill>
                  <a:schemeClr val="accent2"/>
                </a:solidFill>
              </a:rPr>
              <a:t>слои</a:t>
            </a:r>
            <a:r>
              <a:rPr lang="ru-RU" sz="2400" b="1" dirty="0"/>
              <a:t> устраивают из песка и других местных материалов в естественном состоянии или укрепленных органическими, минеральными или комплексными вяжущими, из местных грунтов, обработанных вяжущими, из укрепленных смесей с добавками пористых заполнителей и т.д., а также из различного рода специальных индустриально выпускаемых материалов (</a:t>
            </a:r>
            <a:r>
              <a:rPr lang="ru-RU" sz="2400" b="1" dirty="0" err="1"/>
              <a:t>геотекстиль</a:t>
            </a:r>
            <a:r>
              <a:rPr lang="ru-RU" sz="2400" b="1" dirty="0"/>
              <a:t>, пенопласт, полимерная пленка и т.п.).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65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25518"/>
            <a:ext cx="7680960" cy="698174"/>
          </a:xfrm>
        </p:spPr>
        <p:txBody>
          <a:bodyPr anchor="t"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4704"/>
            <a:ext cx="774086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7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1142747"/>
          <a:ext cx="8712968" cy="55658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Типы дорожных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    одежд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      Основные виды покрытий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30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Капитальные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Цементобетонные монолитные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Железобетонные, монолитные и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сборные или из предварительно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напряженного железобетона,  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армобетонные сборные и монолитные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Асфальтобетонные          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30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Облегченные  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Асфальтобетонные          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1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Из щебня, гравия и песка,   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обработанных вяжущими     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3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Переходные   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Щебеночные и гравийные; из грунтов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и каменных материалов,      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обработанных вяжущими или   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армированных </a:t>
                      </a:r>
                      <a:r>
                        <a:rPr lang="ru-RU" sz="1600" b="1" dirty="0" err="1">
                          <a:effectLst/>
                        </a:rPr>
                        <a:t>геосинтетическими</a:t>
                      </a:r>
                      <a:r>
                        <a:rPr lang="ru-RU" sz="1600" b="1" dirty="0">
                          <a:effectLst/>
                        </a:rPr>
                        <a:t>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материалами               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8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Низшие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Из грунтов, армированных    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 err="1">
                          <a:effectLst/>
                        </a:rPr>
                        <a:t>геосинтетическим</a:t>
                      </a:r>
                      <a:r>
                        <a:rPr lang="ru-RU" sz="1600" b="1" dirty="0">
                          <a:effectLst/>
                        </a:rPr>
                        <a:t> материалами      </a:t>
                      </a:r>
                      <a:br>
                        <a:rPr lang="ru-RU" sz="1600" b="1" dirty="0">
                          <a:effectLst/>
                        </a:rPr>
                      </a:br>
                      <a:r>
                        <a:rPr lang="ru-RU" sz="1600" b="1" dirty="0">
                          <a:effectLst/>
                        </a:rPr>
                        <a:t>или улучшенных добавками          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7625" marR="4762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69950" y="2119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18864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</a:rPr>
              <a:t>Классификация дорожных одежд и покрытий </a:t>
            </a:r>
          </a:p>
        </p:txBody>
      </p:sp>
    </p:spTree>
    <p:extLst>
      <p:ext uri="{BB962C8B-B14F-4D97-AF65-F5344CB8AC3E}">
        <p14:creationId xmlns:p14="http://schemas.microsoft.com/office/powerpoint/2010/main" val="265003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79511" y="404663"/>
          <a:ext cx="8712968" cy="6264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0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1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85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Типы дорожных одежд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Основные виды покрытий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Категории дорог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94">
                <a:tc rowSpan="3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Капитальные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Цементобетонные монолитные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</a:t>
                      </a:r>
                      <a:r>
                        <a:rPr lang="ru-RU" sz="1600" b="1">
                          <a:effectLst/>
                        </a:rPr>
                        <a:t>-IV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Железобетонные или армобетонные сборные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</a:t>
                      </a:r>
                      <a:r>
                        <a:rPr lang="ru-RU" sz="1600" b="1">
                          <a:effectLst/>
                        </a:rPr>
                        <a:t>-IV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Асфальтобетонные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</a:t>
                      </a:r>
                      <a:r>
                        <a:rPr lang="ru-RU" sz="1600" b="1">
                          <a:effectLst/>
                        </a:rPr>
                        <a:t>-IV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857">
                <a:tc rowSpan="3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Облегченные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Асфальтобетонные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III, IV и на первой стадии </a:t>
                      </a:r>
                      <a:r>
                        <a:rPr lang="ru-RU" sz="1600" b="1" dirty="0" err="1">
                          <a:effectLst/>
                        </a:rPr>
                        <a:t>двухстадийного</a:t>
                      </a:r>
                      <a:r>
                        <a:rPr lang="ru-RU" sz="1600" b="1" dirty="0">
                          <a:effectLst/>
                        </a:rPr>
                        <a:t> строительства дорог II категории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Дегтебетонные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Из щебня, гравия и песка, обработанных вяжущими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IV и V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54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Переходные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Щебеночные и гравийные из грунтов и местных малопрочных каменных материалов, обработанных вяжущими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IV, V и на первой стадии двухстадийного строительства дорог III категории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657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Низшие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Из грунтов, укрепленных или улучшенных добавками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V и на первой стадии </a:t>
                      </a:r>
                      <a:r>
                        <a:rPr lang="ru-RU" sz="1600" b="1" dirty="0" err="1">
                          <a:effectLst/>
                        </a:rPr>
                        <a:t>двухстадийного</a:t>
                      </a:r>
                      <a:r>
                        <a:rPr lang="ru-RU" sz="1600" b="1" dirty="0">
                          <a:effectLst/>
                        </a:rPr>
                        <a:t> строительства дорог IV категории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20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1739" y="620688"/>
            <a:ext cx="8229600" cy="720080"/>
          </a:xfrm>
        </p:spPr>
        <p:txBody>
          <a:bodyPr anchor="t"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31088"/>
            <a:ext cx="8202036" cy="5256584"/>
          </a:xfrm>
        </p:spPr>
        <p:txBody>
          <a:bodyPr>
            <a:normAutofit/>
          </a:bodyPr>
          <a:lstStyle/>
          <a:p>
            <a:r>
              <a:rPr lang="ru-RU" sz="2200" b="1" u="sng" dirty="0" smtClean="0">
                <a:solidFill>
                  <a:schemeClr val="accent2"/>
                </a:solidFill>
              </a:rPr>
              <a:t>Жесткая дорожная одежда </a:t>
            </a:r>
            <a:r>
              <a:rPr lang="ru-RU" sz="2200" b="1" dirty="0" smtClean="0"/>
              <a:t>–работает как плита конечных размеров на упругом основании при свободном, шарнирном или ином способе соединения плит.</a:t>
            </a:r>
          </a:p>
          <a:p>
            <a:r>
              <a:rPr lang="ru-RU" sz="2200" b="1" u="sng" dirty="0" smtClean="0">
                <a:solidFill>
                  <a:schemeClr val="accent2"/>
                </a:solidFill>
              </a:rPr>
              <a:t>Жесткие одежды </a:t>
            </a:r>
            <a:r>
              <a:rPr lang="ru-RU" sz="2200" b="1" dirty="0" smtClean="0"/>
              <a:t>могут быть:</a:t>
            </a:r>
          </a:p>
          <a:p>
            <a:r>
              <a:rPr lang="ru-RU" sz="2200" b="1" dirty="0" smtClean="0"/>
              <a:t>с цементным покрытием;</a:t>
            </a:r>
          </a:p>
          <a:p>
            <a:r>
              <a:rPr lang="ru-RU" sz="2200" b="1" dirty="0"/>
              <a:t>а</a:t>
            </a:r>
            <a:r>
              <a:rPr lang="ru-RU" sz="2200" b="1" dirty="0" smtClean="0"/>
              <a:t>сфальтобетонным покрытием на основании из </a:t>
            </a:r>
            <a:r>
              <a:rPr lang="ru-RU" sz="2200" b="1" dirty="0" err="1" smtClean="0"/>
              <a:t>цементобетона</a:t>
            </a:r>
            <a:r>
              <a:rPr lang="ru-RU" sz="2200" b="1" dirty="0" smtClean="0"/>
              <a:t> с устроенными деформационными швами.</a:t>
            </a:r>
          </a:p>
        </p:txBody>
      </p:sp>
    </p:spTree>
    <p:extLst>
      <p:ext uri="{BB962C8B-B14F-4D97-AF65-F5344CB8AC3E}">
        <p14:creationId xmlns:p14="http://schemas.microsoft.com/office/powerpoint/2010/main" val="38511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680960" cy="1371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054312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Нежесткая дорожная одежда</a:t>
            </a:r>
            <a:r>
              <a:rPr lang="ru-RU" sz="2200" b="1" dirty="0"/>
              <a:t> – работает как слоистая система бесконечных в плане размеров со сплошным покрытием на упругом основании</a:t>
            </a:r>
            <a:r>
              <a:rPr lang="ru-RU" sz="2200" b="1" dirty="0" smtClean="0"/>
              <a:t>.</a:t>
            </a:r>
          </a:p>
          <a:p>
            <a:r>
              <a:rPr lang="ru-RU" sz="2200" b="1" u="sng" dirty="0" smtClean="0">
                <a:solidFill>
                  <a:schemeClr val="accent2"/>
                </a:solidFill>
              </a:rPr>
              <a:t>К нежестким одеждам относят: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С покрытием из смеси каменных материалов с органическими вяжущими (асфальтобетон);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Покрытиями, в которых вяжущее вещество представляет комплексный материал, состоящий из органических и минеральных веществ (битумные эмульсии, цемент);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Покрытиями из каменных материалов (щебня, гравия, песка, шлака), обработанных и не обработанных вяжущими веществами.</a:t>
            </a:r>
            <a:endParaRPr lang="ru-RU" sz="2200" b="1" dirty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8118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260648"/>
            <a:ext cx="7680960" cy="1371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32248"/>
            <a:ext cx="8712968" cy="4893096"/>
          </a:xfrm>
        </p:spPr>
        <p:txBody>
          <a:bodyPr>
            <a:normAutofit/>
          </a:bodyPr>
          <a:lstStyle/>
          <a:p>
            <a:r>
              <a:rPr lang="ru-RU" sz="2200" b="1" u="sng" dirty="0" smtClean="0">
                <a:solidFill>
                  <a:schemeClr val="accent2"/>
                </a:solidFill>
              </a:rPr>
              <a:t>Дорожные одежды </a:t>
            </a:r>
            <a:r>
              <a:rPr lang="ru-RU" sz="2200" b="1" dirty="0" smtClean="0"/>
              <a:t>устраивают на всю ширину проезжей части </a:t>
            </a:r>
            <a:r>
              <a:rPr lang="ru-RU" sz="2200" b="1" dirty="0" smtClean="0">
                <a:solidFill>
                  <a:schemeClr val="accent2"/>
                </a:solidFill>
              </a:rPr>
              <a:t>( с присыпными обочинами</a:t>
            </a:r>
            <a:r>
              <a:rPr lang="ru-RU" sz="2200" b="1" dirty="0" smtClean="0"/>
              <a:t>) ил в случае дорог низких категорий на всю ширину земляного полотна </a:t>
            </a:r>
            <a:r>
              <a:rPr lang="ru-RU" sz="2200" b="1" dirty="0" smtClean="0">
                <a:solidFill>
                  <a:schemeClr val="accent2"/>
                </a:solidFill>
              </a:rPr>
              <a:t>(серповидный профиль</a:t>
            </a:r>
            <a:r>
              <a:rPr lang="ru-RU" sz="2200" b="1" dirty="0" smtClean="0"/>
              <a:t>).</a:t>
            </a:r>
          </a:p>
          <a:p>
            <a:r>
              <a:rPr lang="ru-RU" sz="2200" b="1" dirty="0" smtClean="0"/>
              <a:t>Определение кода ресурсов, номера расценки, состава работ и нормы расходов осуществляют по РСН 8.03.127-2007 «Ресурсно-сметные нормы на строительные конструкции и работы» (сб. 27 «Автомобильные дороги»)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57660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iles.stroyinf.ru/Data1/49/49838/x06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992888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65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680960" cy="8421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Проектирование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824536"/>
          </a:xfrm>
        </p:spPr>
        <p:txBody>
          <a:bodyPr>
            <a:no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Проектирование дорожной одежды </a:t>
            </a:r>
            <a:r>
              <a:rPr lang="ru-RU" sz="2200" b="1" dirty="0" smtClean="0"/>
              <a:t>- процесс </a:t>
            </a:r>
            <a:r>
              <a:rPr lang="ru-RU" sz="2200" b="1" dirty="0"/>
              <a:t>конструирования и расчета дорожной конструкции </a:t>
            </a:r>
            <a:r>
              <a:rPr lang="ru-RU" sz="2200" b="1" dirty="0">
                <a:solidFill>
                  <a:schemeClr val="accent2"/>
                </a:solidFill>
              </a:rPr>
              <a:t>(системы дорожная одежда + рабочий слой земляного полотна) </a:t>
            </a:r>
            <a:r>
              <a:rPr lang="ru-RU" sz="2200" b="1" dirty="0"/>
              <a:t>на прочность, морозоустойчивость и осушение с технико-экономическим обоснованием вариантов с целью выбора наиболее экономичного в данных </a:t>
            </a:r>
            <a:r>
              <a:rPr lang="ru-RU" sz="2200" b="1" dirty="0" smtClean="0"/>
              <a:t>условиях: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выбор </a:t>
            </a:r>
            <a:r>
              <a:rPr lang="ru-RU" sz="2200" b="1" dirty="0"/>
              <a:t>вида покрытия;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назначение </a:t>
            </a:r>
            <a:r>
              <a:rPr lang="ru-RU" sz="2200" b="1" dirty="0"/>
              <a:t>числа конструктивных слоев с выбором </a:t>
            </a:r>
            <a:r>
              <a:rPr lang="ru-RU" sz="2200" b="1" dirty="0" smtClean="0"/>
              <a:t>  материалов </a:t>
            </a:r>
            <a:r>
              <a:rPr lang="ru-RU" sz="2200" b="1" dirty="0"/>
              <a:t>для устройства слоев</a:t>
            </a:r>
            <a:r>
              <a:rPr lang="ru-RU" sz="2200" b="1" dirty="0" smtClean="0"/>
              <a:t>, их толщина, размещение в конструкции;</a:t>
            </a:r>
            <a:endParaRPr lang="ru-RU" sz="22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7515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52736"/>
            <a:ext cx="7992888" cy="532859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необходимость </a:t>
            </a:r>
            <a:r>
              <a:rPr lang="ru-RU" sz="2200" b="1" dirty="0"/>
              <a:t>назначения дополнительных морозозащитных мер с учетом дорожно-климатической зоны, типа грунта рабочего слоя земляного полотна и схемы увлажнения рабочего слоя на различных участках;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необходимость </a:t>
            </a:r>
            <a:r>
              <a:rPr lang="ru-RU" sz="2200" b="1" dirty="0"/>
              <a:t>назначения мер по осушению конструкции, а также по повышению </a:t>
            </a:r>
            <a:r>
              <a:rPr lang="ru-RU" sz="2200" b="1" dirty="0" err="1"/>
              <a:t>трещиностойкости</a:t>
            </a:r>
            <a:r>
              <a:rPr lang="ru-RU" sz="2200" b="1" dirty="0"/>
              <a:t> конструкции;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оценку </a:t>
            </a:r>
            <a:r>
              <a:rPr lang="ru-RU" sz="2200" b="1" dirty="0"/>
              <a:t>целесообразности укрепления или улучшения верхней части рабочего слоя земляного полотна;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предварительный </a:t>
            </a:r>
            <a:r>
              <a:rPr lang="ru-RU" sz="2200" b="1" dirty="0"/>
              <a:t>отбор конкурентоспособных вариантов с учетом местных природных и проектных условий работы.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7680325" cy="86382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Проектирование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188640"/>
            <a:ext cx="7680960" cy="9862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Конструирование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5054312"/>
          </a:xfrm>
        </p:spPr>
        <p:txBody>
          <a:bodyPr>
            <a:noAutofit/>
          </a:bodyPr>
          <a:lstStyle/>
          <a:p>
            <a:r>
              <a:rPr lang="ru-RU" sz="2000" b="1" u="sng" dirty="0">
                <a:solidFill>
                  <a:schemeClr val="accent2"/>
                </a:solidFill>
              </a:rPr>
              <a:t>При конструировании дорожной одежды </a:t>
            </a:r>
            <a:r>
              <a:rPr lang="ru-RU" sz="2000" b="1" dirty="0"/>
              <a:t>необходимо руководствоваться следующими принципами:</a:t>
            </a:r>
          </a:p>
          <a:p>
            <a:pPr marL="0" indent="0">
              <a:buNone/>
            </a:pPr>
            <a:r>
              <a:rPr lang="ru-RU" sz="2000" b="1" dirty="0"/>
              <a:t>а) </a:t>
            </a:r>
            <a:r>
              <a:rPr lang="ru-RU" sz="2000" b="1" dirty="0">
                <a:solidFill>
                  <a:schemeClr val="accent2"/>
                </a:solidFill>
              </a:rPr>
              <a:t>тип дорожной одежды и вид покрытия</a:t>
            </a:r>
            <a:r>
              <a:rPr lang="ru-RU" sz="2000" b="1" dirty="0"/>
              <a:t>, конструкция одежды в целом должны удовлетворять транспортно-эксплуатационным требованиям, предъявляемым к дороге соответствующей </a:t>
            </a:r>
            <a:r>
              <a:rPr lang="ru-RU" sz="2000" b="1" dirty="0" smtClean="0"/>
              <a:t>категории;</a:t>
            </a: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б) конструкция одежды может быть принята типовой или разработана индивидуально для каждого участка или ряда участков </a:t>
            </a:r>
            <a:r>
              <a:rPr lang="ru-RU" sz="2000" b="1" dirty="0" smtClean="0"/>
              <a:t>дороги. Учитываются сходные природные условия  </a:t>
            </a:r>
            <a:r>
              <a:rPr lang="ru-RU" sz="2000" b="1" dirty="0"/>
              <a:t>(грунт рабочего слоя земляного полотна, условия его увлажнения, климат, обеспеченность местными дорожно-строительными материалами и др.) с одинаковыми расчетными нагрузками. При выборе конструкции одежды для данных условий предпочтение следует отдавать проверенной на практике в данных условиях типовой конструкции;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030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188640"/>
            <a:ext cx="7680960" cy="9862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Конструирование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36904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в</a:t>
            </a:r>
            <a:r>
              <a:rPr lang="ru-RU" sz="2000" b="1" dirty="0"/>
              <a:t>) в районах, недостаточно обеспеченных стандартными каменными материалами, допускается применять местные каменные материалы, побочные продукты промышленности и грунты, свойства которых могут быть улучшены обработкой их вяжущими (цемент, битум, известь, активные золы уноса и др</a:t>
            </a:r>
            <a:r>
              <a:rPr lang="ru-RU" sz="2000" b="1" dirty="0" smtClean="0"/>
              <a:t>.);</a:t>
            </a:r>
          </a:p>
          <a:p>
            <a:pPr marL="0" indent="0">
              <a:buNone/>
            </a:pPr>
            <a:r>
              <a:rPr lang="ru-RU" sz="2000" b="1" dirty="0" smtClean="0"/>
              <a:t>г</a:t>
            </a:r>
            <a:r>
              <a:rPr lang="ru-RU" sz="2000" b="1" dirty="0"/>
              <a:t>) конструкция должна быть технологичной и обеспечивать возможность максимальной механизации и индустриализации дорожно-строительных </a:t>
            </a:r>
            <a:r>
              <a:rPr lang="ru-RU" sz="2000" b="1" dirty="0" smtClean="0"/>
              <a:t>процессов</a:t>
            </a:r>
            <a:r>
              <a:rPr lang="ru-RU" sz="2000" b="1" dirty="0"/>
              <a:t>;</a:t>
            </a:r>
            <a:r>
              <a:rPr lang="ru-RU" sz="2000" b="1" dirty="0" smtClean="0"/>
              <a:t> </a:t>
            </a:r>
          </a:p>
          <a:p>
            <a:pPr marL="0" indent="0">
              <a:buNone/>
            </a:pPr>
            <a:r>
              <a:rPr lang="ru-RU" sz="2000" b="1" dirty="0" smtClean="0"/>
              <a:t>д</a:t>
            </a:r>
            <a:r>
              <a:rPr lang="ru-RU" sz="2000" b="1" dirty="0"/>
              <a:t>) при конструировании необходимо учитывать реальные условия проведения строительных работ (летняя или зимняя технология и др.).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191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20223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</a:rPr>
              <a:t>РАСЧЕТ ДОРОЖНЫХ ОДЕЖД НА ПРОЧНОСТЬ </a:t>
            </a:r>
            <a:br>
              <a:rPr lang="ru-RU" sz="3200" b="1" dirty="0">
                <a:solidFill>
                  <a:schemeClr val="accent2"/>
                </a:solidFill>
              </a:rPr>
            </a:b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032683"/>
            <a:ext cx="844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 algn="just">
              <a:spcAft>
                <a:spcPts val="0"/>
              </a:spcAft>
            </a:pPr>
            <a:r>
              <a:rPr lang="ru-RU" sz="2400" b="1" dirty="0">
                <a:ea typeface="Times New Roman" panose="02020603050405020304" pitchFamily="18" charset="0"/>
              </a:rPr>
              <a:t>Под </a:t>
            </a:r>
            <a:r>
              <a:rPr lang="ru-RU" sz="2400" b="1" dirty="0">
                <a:solidFill>
                  <a:schemeClr val="accent2"/>
                </a:solidFill>
                <a:ea typeface="Times New Roman" panose="02020603050405020304" pitchFamily="18" charset="0"/>
              </a:rPr>
              <a:t>прочностью дорожной одежды </a:t>
            </a:r>
            <a:r>
              <a:rPr lang="ru-RU" sz="2400" b="1" dirty="0">
                <a:ea typeface="Times New Roman" panose="02020603050405020304" pitchFamily="18" charset="0"/>
              </a:rPr>
              <a:t>понимают способность сопротивляться процессу развития остаточных деформаций и разрушений под воздействием касательных и нормальных напряжений, возникающих в конструктивных слоях и подстилающем грунте от расчетной нагрузки (кратковременной, многократной или длительно действующей однократной), приложенной к поверхности покрытия.</a:t>
            </a:r>
            <a:endParaRPr lang="ru-RU" sz="24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052736"/>
            <a:ext cx="8521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 algn="just">
              <a:spcAft>
                <a:spcPts val="0"/>
              </a:spcAft>
            </a:pPr>
            <a:r>
              <a:rPr lang="ru-RU" sz="2400" b="1" dirty="0">
                <a:solidFill>
                  <a:schemeClr val="accent2"/>
                </a:solidFill>
              </a:rPr>
              <a:t>Дорожную одежду </a:t>
            </a:r>
            <a:r>
              <a:rPr lang="ru-RU" sz="2400" b="1" dirty="0"/>
              <a:t>следует проектировать с требуемым </a:t>
            </a:r>
            <a:r>
              <a:rPr lang="ru-RU" sz="2400" b="1" dirty="0">
                <a:solidFill>
                  <a:schemeClr val="accent2"/>
                </a:solidFill>
              </a:rPr>
              <a:t>уровнем надежности</a:t>
            </a:r>
            <a:r>
              <a:rPr lang="ru-RU" sz="2400" b="1" dirty="0"/>
              <a:t>, под которой понимают вероятность безотказной работы в течение межремонтного периода. </a:t>
            </a:r>
            <a:endParaRPr lang="ru-RU" sz="2400" b="1" dirty="0" smtClean="0"/>
          </a:p>
          <a:p>
            <a:pPr indent="179705" algn="just">
              <a:spcAft>
                <a:spcPts val="0"/>
              </a:spcAft>
            </a:pPr>
            <a:r>
              <a:rPr lang="ru-RU" sz="2400" b="1" dirty="0" smtClean="0"/>
              <a:t>Отказ </a:t>
            </a:r>
            <a:r>
              <a:rPr lang="ru-RU" sz="2400" b="1" dirty="0"/>
              <a:t>конструкции по прочности физически может характеризоваться образованием продольной и поперечной неровности поверхности дорожной одежды, связанной с прочностью конструкции </a:t>
            </a:r>
            <a:r>
              <a:rPr lang="ru-RU" sz="2400" b="1" dirty="0">
                <a:solidFill>
                  <a:schemeClr val="accent2"/>
                </a:solidFill>
              </a:rPr>
              <a:t>(поперечные неровности, колея, усталостные трещины), </a:t>
            </a:r>
            <a:r>
              <a:rPr lang="ru-RU" sz="2400" b="1" dirty="0"/>
              <a:t>с последующим развитием других видов деформаций и разрушений </a:t>
            </a:r>
            <a:r>
              <a:rPr lang="ru-RU" sz="2400" b="1" dirty="0">
                <a:solidFill>
                  <a:schemeClr val="accent2"/>
                </a:solidFill>
              </a:rPr>
              <a:t>(частые трещины, сетка трещин, выбоины, просадки, проломы и т.д.). </a:t>
            </a:r>
            <a:endParaRPr lang="ru-RU" sz="2400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2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Номенклатура дефектов и методика количественной оценки их определяется специальными нормами, используемыми при эксплуатации дорог.</a:t>
            </a:r>
            <a:endParaRPr lang="ru-RU" b="1" dirty="0"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1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4899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/>
              <a:t>Требуемые минимальные коэффициенты прочности при заданных уровнях надежности для расчета дорожных одежд по различным критериям прочности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032683"/>
            <a:ext cx="844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/>
          </p:nvPr>
        </p:nvGraphicFramePr>
        <p:xfrm>
          <a:off x="72005" y="1124745"/>
          <a:ext cx="9071996" cy="5486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9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6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955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75514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Тип дорожной одежды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Капитальный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65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Категория дороги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65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Предельный коэффициент разрушения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0,05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131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Заданная надежность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r>
                        <a:rPr lang="ru-RU" sz="1400" b="1" baseline="-25000" dirty="0" err="1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0,95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0,85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0,80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31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Требуемый коэффициент прочности  по критерию: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упругого прогиба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1,50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1,30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1,38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1,20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1,29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1,17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1,06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1,02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6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сдвига и растяжения при изгибе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0,90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0,87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39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008112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838288"/>
          </a:xfrm>
        </p:spPr>
        <p:txBody>
          <a:bodyPr>
            <a:noAutofit/>
          </a:bodyPr>
          <a:lstStyle/>
          <a:p>
            <a:r>
              <a:rPr lang="ru-RU" sz="2400" b="1" u="sng" dirty="0" smtClean="0"/>
              <a:t>Корыто</a:t>
            </a:r>
            <a:r>
              <a:rPr lang="ru-RU" sz="2400" b="1" dirty="0" smtClean="0"/>
              <a:t> </a:t>
            </a:r>
            <a:r>
              <a:rPr lang="ru-RU" sz="2400" b="1" dirty="0"/>
              <a:t>для дорожной одежды устраивают одним из следующих способов: 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вырезая </a:t>
            </a:r>
            <a:r>
              <a:rPr lang="ru-RU" sz="2400" b="1" dirty="0"/>
              <a:t>грунт земляного полотна 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присыпая </a:t>
            </a:r>
            <a:r>
              <a:rPr lang="ru-RU" sz="2400" b="1" dirty="0"/>
              <a:t>обочины. </a:t>
            </a:r>
            <a:endParaRPr lang="ru-RU" sz="2400" b="1" dirty="0" smtClean="0"/>
          </a:p>
          <a:p>
            <a:r>
              <a:rPr lang="ru-RU" sz="2400" b="1" dirty="0" smtClean="0"/>
              <a:t>Материалы </a:t>
            </a:r>
            <a:r>
              <a:rPr lang="ru-RU" sz="2400" b="1" dirty="0"/>
              <a:t>дорожного основания (песок, гравий, щебень) и дорожного покрытия укладывают в корыто. </a:t>
            </a:r>
            <a:endParaRPr lang="ru-RU" sz="2400" b="1" dirty="0" smtClean="0"/>
          </a:p>
          <a:p>
            <a:r>
              <a:rPr lang="ru-RU" sz="2400" b="1" dirty="0" smtClean="0"/>
              <a:t>Оно </a:t>
            </a:r>
            <a:r>
              <a:rPr lang="ru-RU" sz="2400" b="1" dirty="0"/>
              <a:t>представляет собой выемку глубиной до 0,35—0,4 м вдоль оси земляного полотна. Корыта отрывают, как правило, автогрейдерами.</a:t>
            </a:r>
          </a:p>
          <a:p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78434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008112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838288"/>
          </a:xfrm>
        </p:spPr>
        <p:txBody>
          <a:bodyPr>
            <a:noAutofit/>
          </a:bodyPr>
          <a:lstStyle/>
          <a:p>
            <a:r>
              <a:rPr lang="ru-RU" sz="2400" b="1" u="sng" dirty="0"/>
              <a:t>Вырезное корыто </a:t>
            </a:r>
            <a:r>
              <a:rPr lang="ru-RU" sz="2400" b="1" dirty="0"/>
              <a:t>устраивают преимущественно в выемках и нулевом профиле земляного полотна. Этот способ применяют, как правило, </a:t>
            </a:r>
            <a:r>
              <a:rPr lang="ru-RU" sz="2400" b="1" u="sng" dirty="0"/>
              <a:t>в городских условиях</a:t>
            </a:r>
            <a:r>
              <a:rPr lang="ru-RU" sz="2400" b="1" dirty="0"/>
              <a:t> для дорожных одежд нежесткого типа с бортовым камнем. </a:t>
            </a:r>
            <a:endParaRPr lang="ru-RU" sz="2400" b="1" dirty="0" smtClean="0"/>
          </a:p>
          <a:p>
            <a:r>
              <a:rPr lang="ru-RU" sz="2400" b="1" dirty="0" smtClean="0"/>
              <a:t>Если </a:t>
            </a:r>
            <a:r>
              <a:rPr lang="ru-RU" sz="2400" b="1" dirty="0"/>
              <a:t>земляное полотно устраивают </a:t>
            </a:r>
            <a:r>
              <a:rPr lang="ru-RU" sz="2400" b="1" u="sng" dirty="0"/>
              <a:t>в насыпи</a:t>
            </a:r>
            <a:r>
              <a:rPr lang="ru-RU" sz="2400" b="1" dirty="0"/>
              <a:t>, то при сооружении верхней ее части из местных песчаных грунтов корыто делают с присыпными обочинами, в дальнейшем используемыми под тротуары.</a:t>
            </a:r>
            <a:br>
              <a:rPr lang="ru-RU" sz="2400" b="1" dirty="0"/>
            </a:br>
            <a:r>
              <a:rPr lang="ru-RU" sz="2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684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7680960" cy="496855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Для </a:t>
            </a:r>
            <a:r>
              <a:rPr lang="ru-RU" sz="2400" b="1" dirty="0"/>
              <a:t>устройства врезного корыта в плотных связных грунтах при значительных толщах дорожных одежд (не менее 0,5—0,6 м) применяют универсальный бульдозер. Успешно используют также экскаваторы-планировщики с телескопической стрелой, разрабатывающие грунт корыта с одновременной погрузкой в автомобили-самосвалы. При меньшей толщине дорожной одежды в легких грунтах (I и II группы) иногда корыто устраивают автогрейдером</a:t>
            </a:r>
          </a:p>
        </p:txBody>
      </p:sp>
    </p:spTree>
    <p:extLst>
      <p:ext uri="{BB962C8B-B14F-4D97-AF65-F5344CB8AC3E}">
        <p14:creationId xmlns:p14="http://schemas.microsoft.com/office/powerpoint/2010/main" val="35349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7680960" cy="4968552"/>
          </a:xfrm>
        </p:spPr>
        <p:txBody>
          <a:bodyPr>
            <a:noAutofit/>
          </a:bodyPr>
          <a:lstStyle/>
          <a:p>
            <a:r>
              <a:rPr lang="ru-RU" sz="2400" b="1" dirty="0"/>
              <a:t>Технология устройства врезного корыта включает несколько операций: 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/>
              <a:t>зарезание</a:t>
            </a:r>
            <a:r>
              <a:rPr lang="ru-RU" sz="2400" b="1" dirty="0" smtClean="0"/>
              <a:t> </a:t>
            </a:r>
            <a:r>
              <a:rPr lang="ru-RU" sz="2400" b="1" dirty="0"/>
              <a:t>грунта, </a:t>
            </a:r>
            <a:endParaRPr lang="ru-RU" sz="24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перемещение </a:t>
            </a:r>
            <a:r>
              <a:rPr lang="ru-RU" sz="2400" b="1" dirty="0"/>
              <a:t>в конус</a:t>
            </a:r>
            <a:r>
              <a:rPr lang="ru-RU" sz="2400" b="1" dirty="0" smtClean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 </a:t>
            </a:r>
            <a:r>
              <a:rPr lang="ru-RU" sz="2400" b="1" dirty="0"/>
              <a:t>вывоз грунта на </a:t>
            </a:r>
            <a:r>
              <a:rPr lang="ru-RU" sz="2400" b="1" dirty="0" smtClean="0"/>
              <a:t>автомобилях-самосвалах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/>
              <a:t> </a:t>
            </a:r>
            <a:r>
              <a:rPr lang="ru-RU" sz="2400" b="1" dirty="0"/>
              <a:t>и планировку корыта</a:t>
            </a:r>
            <a:r>
              <a:rPr lang="ru-RU" sz="2400" b="1" dirty="0" smtClean="0"/>
              <a:t>.</a:t>
            </a:r>
          </a:p>
          <a:p>
            <a:pPr marL="0" indent="0">
              <a:buNone/>
            </a:pP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989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768096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В зависимости от свойств и состояния грунта бульдозер зарезает и перемещает грунт вдоль корыта, образуя конус высотой не менее 3 м. Затем автопогрузчиком погружают грунт на автомобили-самосвалы и отвозят его</a:t>
            </a:r>
            <a:r>
              <a:rPr lang="ru-RU" sz="2400" b="1" dirty="0" smtClean="0"/>
              <a:t>.</a:t>
            </a:r>
          </a:p>
          <a:p>
            <a:pPr marL="0" indent="0">
              <a:buNone/>
            </a:pPr>
            <a:r>
              <a:rPr lang="ru-RU" sz="2400" b="1" dirty="0" smtClean="0"/>
              <a:t> </a:t>
            </a:r>
            <a:r>
              <a:rPr lang="ru-RU" sz="2400" b="1" dirty="0"/>
              <a:t>Ковш на телескопической стреле экскаватора-планировщика движется параллельно дну корыта, зарезая и погружая грунт в кузов автомобилей-самосвалов.</a:t>
            </a:r>
            <a:br>
              <a:rPr lang="ru-RU" sz="2400" b="1" dirty="0"/>
            </a:br>
            <a:r>
              <a:rPr lang="ru-RU" sz="2400" b="1" dirty="0"/>
              <a:t>Поверхность корыта должна быть такой, чтобы зазор между трехметровой рейкой и грунтом не превышал 5 мм.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91943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4" name="Объект 3" descr="http://stroy-technics.ru/gallery/avtogreyderi/image77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79" y="1412776"/>
            <a:ext cx="4209869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71600" y="1916832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Устройство корыта в готовом земляном </a:t>
            </a:r>
            <a:r>
              <a:rPr lang="ru-RU" sz="2000" b="1" dirty="0" smtClean="0"/>
              <a:t>полотне</a:t>
            </a: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817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корыта; поправки.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6" name="Рисунок 5" descr="http://stroy-technics.ru/gallery/avtogreyderi/image7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1379532"/>
            <a:ext cx="5472608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1479" y="1379532"/>
            <a:ext cx="297638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Устройство корыта с одновременным возведением насыпи:</a:t>
            </a:r>
            <a:br>
              <a:rPr lang="ru-RU" sz="2000" b="1" dirty="0"/>
            </a:br>
            <a:r>
              <a:rPr lang="ru-RU" sz="2000" b="1" dirty="0"/>
              <a:t>а — отсыпка обочин, б — профилирование корыта, в — схема устройства корыта; 1—19— номера проходов автогрейдера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4649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Спосо­бы устройства корыта</a:t>
            </a:r>
            <a:r>
              <a:rPr lang="ru-RU" b="1">
                <a:solidFill>
                  <a:schemeClr val="tx1"/>
                </a:solidFill>
              </a:rPr>
              <a:t>; </a:t>
            </a:r>
            <a:r>
              <a:rPr lang="ru-RU" b="1" smtClean="0">
                <a:solidFill>
                  <a:schemeClr val="tx1"/>
                </a:solidFill>
              </a:rPr>
              <a:t>Поправки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4968552"/>
          </a:xfrm>
        </p:spPr>
        <p:txBody>
          <a:bodyPr>
            <a:noAutofit/>
          </a:bodyPr>
          <a:lstStyle/>
          <a:p>
            <a:r>
              <a:rPr lang="ru-RU" sz="2400" b="1" dirty="0"/>
              <a:t>Материал по дну корыта разравнивают послойно круговыми проходами</a:t>
            </a:r>
            <a:r>
              <a:rPr lang="ru-RU" sz="2400" b="1" dirty="0" smtClean="0"/>
              <a:t>. </a:t>
            </a:r>
            <a:r>
              <a:rPr lang="ru-RU" sz="2400" b="1" dirty="0"/>
              <a:t>Отвал устанавливают под углом захвата 45°, углом резания до 50° и углом наклона, равным заданному поперечному профилю. При этом отвал приподнимают на высоту разравниваемого слоя.</a:t>
            </a:r>
          </a:p>
          <a:p>
            <a:r>
              <a:rPr lang="ru-RU" sz="2400" b="1" dirty="0"/>
              <a:t>После этого поверхность профилируют, для чего отвал устанавливают под углом захвата 60—90°, а угол резания — 60°. Профилирование ведут круговыми проходами, начиная от бровки корыта. Длина захваток для укладки материала оснований — не менее 300 м. Для обеспечения разворотов автогрейдеров в конце участка организуют съезды с насыпи.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6056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3103</TotalTime>
  <Words>1740</Words>
  <Application>Microsoft Office PowerPoint</Application>
  <PresentationFormat>Экран (4:3)</PresentationFormat>
  <Paragraphs>178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Транспортное планирование городов</vt:lpstr>
      <vt:lpstr>Тема 14. Лекция 14  Дорожная одежда жесткого типа и ее использование в городских условиях</vt:lpstr>
      <vt:lpstr> Дородная одежда</vt:lpstr>
      <vt:lpstr>Дорожная одежда</vt:lpstr>
      <vt:lpstr>Дорожная одежда</vt:lpstr>
      <vt:lpstr>Дорожная одежда</vt:lpstr>
      <vt:lpstr>Презентация PowerPoint</vt:lpstr>
      <vt:lpstr>Дорожная одежда</vt:lpstr>
      <vt:lpstr>Дорожная одежда</vt:lpstr>
      <vt:lpstr>Дорожная одежда</vt:lpstr>
      <vt:lpstr>Презентация PowerPoint</vt:lpstr>
      <vt:lpstr>Презентация PowerPoint</vt:lpstr>
      <vt:lpstr>Дорожная одежда</vt:lpstr>
      <vt:lpstr>Дорожная одежда</vt:lpstr>
      <vt:lpstr>Дорожная одежда</vt:lpstr>
      <vt:lpstr>Презентация PowerPoint</vt:lpstr>
      <vt:lpstr>Проектирование дорожной одежды</vt:lpstr>
      <vt:lpstr>Проектирование дорожной одежды</vt:lpstr>
      <vt:lpstr>Конструирование дорожной одежды</vt:lpstr>
      <vt:lpstr>Конструирование дорожной одежды</vt:lpstr>
      <vt:lpstr>РАСЧЕТ ДОРОЖНЫХ ОДЕЖД НА ПРОЧНОСТЬ  </vt:lpstr>
      <vt:lpstr>Презентация PowerPoint</vt:lpstr>
      <vt:lpstr>Презентация PowerPoint</vt:lpstr>
      <vt:lpstr>Требуемые минимальные коэффициенты прочности при заданных уровнях надежности для расчета дорожных одежд по различным критериям прочности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Спосо­бы устройства корыта; Поправки.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85</cp:revision>
  <dcterms:created xsi:type="dcterms:W3CDTF">2014-09-03T06:40:38Z</dcterms:created>
  <dcterms:modified xsi:type="dcterms:W3CDTF">2022-03-05T11:25:14Z</dcterms:modified>
</cp:coreProperties>
</file>